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8" r:id="rId2"/>
    <p:sldId id="482" r:id="rId3"/>
    <p:sldId id="506" r:id="rId4"/>
    <p:sldId id="507" r:id="rId5"/>
    <p:sldId id="503" r:id="rId6"/>
    <p:sldId id="484" r:id="rId7"/>
    <p:sldId id="491" r:id="rId8"/>
    <p:sldId id="490" r:id="rId9"/>
    <p:sldId id="512" r:id="rId10"/>
    <p:sldId id="508" r:id="rId11"/>
    <p:sldId id="505" r:id="rId12"/>
    <p:sldId id="504" r:id="rId13"/>
    <p:sldId id="500" r:id="rId14"/>
    <p:sldId id="511" r:id="rId15"/>
    <p:sldId id="502" r:id="rId16"/>
    <p:sldId id="497" r:id="rId17"/>
    <p:sldId id="494" r:id="rId18"/>
    <p:sldId id="513" r:id="rId19"/>
    <p:sldId id="489" r:id="rId2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962"/>
    <a:srgbClr val="1E2742"/>
    <a:srgbClr val="344374"/>
    <a:srgbClr val="FFA669"/>
    <a:srgbClr val="FF944B"/>
    <a:srgbClr val="FF832F"/>
    <a:srgbClr val="FF6A05"/>
    <a:srgbClr val="E64900"/>
    <a:srgbClr val="FF6019"/>
    <a:srgbClr val="3D4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24" autoAdjust="0"/>
  </p:normalViewPr>
  <p:slideViewPr>
    <p:cSldViewPr snapToGrid="0" snapToObjects="1">
      <p:cViewPr varScale="1">
        <p:scale>
          <a:sx n="105" d="100"/>
          <a:sy n="105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</p:spTree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</p:spTree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de-DE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FA669">
                <a:alpha val="58000"/>
                <a:lumMod val="96000"/>
                <a:lumOff val="4000"/>
              </a:srgbClr>
            </a:gs>
            <a:gs pos="100000">
              <a:srgbClr val="FF601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advClick="0" advTm="1500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at/url?sa=i&amp;rct=j&amp;q=&amp;esrc=s&amp;source=images&amp;cd=&amp;ved=2ahUKEwi64K3z5sPkAhWFIlAKHbxbAgUQjRx6BAgBEAQ&amp;url=https://www.turbosquid.com/de/3d-models/3d-model-piano-stool/513605&amp;psig=AOvVaw3o6f4HCbnyD91O8fDVXeTk&amp;ust=156812045457316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at/url?sa=i&amp;url=https://www.mdw.ac.at/magazin/index.php/2020/02/24/carsa-2019-casinos-austria-rising-star-award/&amp;psig=AOvVaw1cgyCQgJX5l_IuEcdEKNZs&amp;ust=1606256290130000&amp;source=images&amp;cd=vfe&amp;ved=0CAIQjRxqFwoTCOiqsJbZme0CFQAAAAAdAAAAABAJ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at/url?sa=i&amp;url=https://www.keymedia.at/news/kultur/mozarts-figaro-von-dorfer-und-sokolova-im-theater-an-der-wien-als-tv-premiere/&amp;psig=AOvVaw0XlRVCh4n6I-fHdxkn5deY&amp;ust=1606855090191000&amp;source=images&amp;cd=vfe&amp;ved=0CAIQjRxqFwoTCJDBzvePq-0CFQAAAAAdAAAAABA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01749" y="5435529"/>
            <a:ext cx="8679975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de-DE" sz="6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Apple Chancery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33858" y="5940587"/>
            <a:ext cx="42036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500" b="1" spc="60" dirty="0" smtClean="0">
                <a:solidFill>
                  <a:srgbClr val="2C3962"/>
                </a:solidFill>
                <a:latin typeface="Bell MT" pitchFamily="18" charset="0"/>
                <a:ea typeface="Batang" pitchFamily="18" charset="-127"/>
              </a:rPr>
              <a:t>  </a:t>
            </a:r>
            <a:r>
              <a:rPr lang="de-AT" sz="2900" b="1" spc="20" dirty="0" smtClean="0">
                <a:solidFill>
                  <a:srgbClr val="2C3962"/>
                </a:solidFill>
                <a:latin typeface="Bell MT" pitchFamily="18" charset="0"/>
                <a:ea typeface="Batang" pitchFamily="18" charset="-127"/>
              </a:rPr>
              <a:t>Sa, 19.6.2021 </a:t>
            </a:r>
          </a:p>
          <a:p>
            <a:pPr algn="r"/>
            <a:endParaRPr lang="de-AT" sz="2500" b="1" spc="60" dirty="0" smtClean="0">
              <a:solidFill>
                <a:srgbClr val="002060"/>
              </a:solidFill>
              <a:latin typeface="Bell MT" pitchFamily="18" charset="0"/>
              <a:ea typeface="Batang" pitchFamily="18" charset="-127"/>
            </a:endParaRPr>
          </a:p>
          <a:p>
            <a:pPr algn="ctr"/>
            <a:endParaRPr lang="de-AT" sz="4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JSW-LOGO-M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18" y="298570"/>
            <a:ext cx="2306489" cy="14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 rot="21208590">
            <a:off x="2510841" y="1080269"/>
            <a:ext cx="1500187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495"/>
              </a:avLst>
            </a:prstTxWarp>
          </a:bodyPr>
          <a:lstStyle/>
          <a:p>
            <a:pPr algn="ctr" rtl="0"/>
            <a:r>
              <a:rPr lang="de-AT" sz="1800" kern="10" spc="0" dirty="0" smtClean="0">
                <a:ln w="9525">
                  <a:solidFill>
                    <a:srgbClr val="C49B64"/>
                  </a:solidFill>
                  <a:round/>
                  <a:headEnd/>
                  <a:tailEnd/>
                </a:ln>
                <a:solidFill>
                  <a:srgbClr val="C49B64"/>
                </a:solidFill>
                <a:effectLst/>
                <a:latin typeface="Monotype Corsiva"/>
              </a:rPr>
              <a:t>geht fremd</a:t>
            </a:r>
            <a:endParaRPr lang="de-AT" sz="1800" kern="10" spc="0" dirty="0">
              <a:ln w="9525">
                <a:solidFill>
                  <a:srgbClr val="C49B64"/>
                </a:solidFill>
                <a:round/>
                <a:headEnd/>
                <a:tailEnd/>
              </a:ln>
              <a:solidFill>
                <a:srgbClr val="C49B64"/>
              </a:solidFill>
              <a:effectLst/>
              <a:latin typeface="Monotype Corsiva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5339" y="6334780"/>
            <a:ext cx="2048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 smtClean="0">
                <a:solidFill>
                  <a:srgbClr val="2C3962"/>
                </a:solidFill>
                <a:latin typeface="Bodoni MT" panose="02070603080606020203" pitchFamily="18" charset="0"/>
              </a:rPr>
              <a:t>Fotos</a:t>
            </a:r>
            <a:r>
              <a:rPr lang="en-GB" sz="900" dirty="0">
                <a:solidFill>
                  <a:srgbClr val="2C3962"/>
                </a:solidFill>
                <a:latin typeface="Bodoni MT" panose="02070603080606020203" pitchFamily="18" charset="0"/>
              </a:rPr>
              <a:t>:</a:t>
            </a:r>
            <a:r>
              <a:rPr lang="en-GB" sz="900" dirty="0" smtClean="0">
                <a:solidFill>
                  <a:srgbClr val="2C3962"/>
                </a:solidFill>
                <a:latin typeface="Bodoni MT" panose="02070603080606020203" pitchFamily="18" charset="0"/>
              </a:rPr>
              <a:t> </a:t>
            </a:r>
            <a:r>
              <a:rPr lang="en-GB" sz="900" dirty="0">
                <a:solidFill>
                  <a:srgbClr val="2C3962"/>
                </a:solidFill>
                <a:latin typeface="Bodoni MT" panose="02070603080606020203" pitchFamily="18" charset="0"/>
              </a:rPr>
              <a:t>T. </a:t>
            </a:r>
            <a:r>
              <a:rPr lang="en-GB" sz="900" dirty="0" err="1" smtClean="0">
                <a:solidFill>
                  <a:srgbClr val="2C3962"/>
                </a:solidFill>
                <a:latin typeface="Bodoni MT" panose="02070603080606020203" pitchFamily="18" charset="0"/>
              </a:rPr>
              <a:t>Morikawa</a:t>
            </a:r>
            <a:r>
              <a:rPr lang="en-GB" sz="900" dirty="0" smtClean="0">
                <a:solidFill>
                  <a:srgbClr val="2C3962"/>
                </a:solidFill>
                <a:latin typeface="Bodoni MT" panose="02070603080606020203" pitchFamily="18" charset="0"/>
              </a:rPr>
              <a:t>, J. </a:t>
            </a:r>
            <a:r>
              <a:rPr lang="en-GB" sz="900" dirty="0" err="1" smtClean="0">
                <a:solidFill>
                  <a:srgbClr val="2C3962"/>
                </a:solidFill>
                <a:latin typeface="Bodoni MT" panose="02070603080606020203" pitchFamily="18" charset="0"/>
              </a:rPr>
              <a:t>Wesely</a:t>
            </a:r>
            <a:endParaRPr lang="en-US" sz="900" dirty="0">
              <a:solidFill>
                <a:srgbClr val="2C3962"/>
              </a:solidFill>
              <a:latin typeface="Bodoni MT" panose="02070603080606020203" pitchFamily="18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de-AT" sz="800" dirty="0">
              <a:latin typeface="Bodoni MT" pitchFamily="18" charset="0"/>
            </a:endParaRPr>
          </a:p>
        </p:txBody>
      </p:sp>
      <p:sp>
        <p:nvSpPr>
          <p:cNvPr id="1026" name="AutoShape 6"/>
          <p:cNvSpPr>
            <a:spLocks noChangeArrowheads="1"/>
          </p:cNvSpPr>
          <p:nvPr/>
        </p:nvSpPr>
        <p:spPr bwMode="auto">
          <a:xfrm rot="380579">
            <a:off x="6793822" y="212474"/>
            <a:ext cx="1820416" cy="1955183"/>
          </a:xfrm>
          <a:prstGeom prst="irregularSeal1">
            <a:avLst/>
          </a:prstGeom>
          <a:gradFill rotWithShape="1">
            <a:gsLst>
              <a:gs pos="0">
                <a:srgbClr val="FFBF93"/>
              </a:gs>
              <a:gs pos="56000">
                <a:srgbClr val="FFBF93"/>
              </a:gs>
              <a:gs pos="100000">
                <a:srgbClr val="E65D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8002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de-AT" sz="2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de-AT" sz="200" dirty="0" smtClean="0">
              <a:solidFill>
                <a:srgbClr val="0F243E"/>
              </a:solidFill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de-AT" sz="2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de-AT" sz="200" dirty="0" smtClean="0">
              <a:solidFill>
                <a:srgbClr val="0F243E"/>
              </a:solidFill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Bodoni MT Black" pitchFamily="18" charset="0"/>
                <a:cs typeface="Arial" pitchFamily="34" charset="0"/>
              </a:rPr>
              <a:t> </a:t>
            </a: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rgbClr val="1E2742"/>
                </a:solidFill>
                <a:effectLst/>
                <a:latin typeface="Bodoni MT Black" pitchFamily="18" charset="0"/>
                <a:cs typeface="Arial" pitchFamily="34" charset="0"/>
              </a:rPr>
              <a:t>MAGIC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smtClean="0">
                <a:ln>
                  <a:noFill/>
                </a:ln>
                <a:solidFill>
                  <a:srgbClr val="1E2742"/>
                </a:solidFill>
                <a:effectLst/>
                <a:latin typeface="Bodoni MT Black" pitchFamily="18" charset="0"/>
                <a:cs typeface="Arial" pitchFamily="34" charset="0"/>
              </a:rPr>
              <a:t>MOMENTS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rafik 15" descr="G:\NolzPatricia\Patricia\Bild5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14988" r="12614"/>
          <a:stretch>
            <a:fillRect/>
          </a:stretch>
        </p:blipFill>
        <p:spPr bwMode="auto">
          <a:xfrm>
            <a:off x="1044718" y="3070833"/>
            <a:ext cx="3125103" cy="275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Inhaltsplatzhalter 19"/>
          <p:cNvSpPr>
            <a:spLocks noGrp="1"/>
          </p:cNvSpPr>
          <p:nvPr>
            <p:ph idx="1"/>
          </p:nvPr>
        </p:nvSpPr>
        <p:spPr>
          <a:xfrm>
            <a:off x="301749" y="1735138"/>
            <a:ext cx="7313613" cy="40560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de-DE" sz="200" b="1" spc="250" dirty="0" smtClean="0">
              <a:solidFill>
                <a:srgbClr val="E65D00"/>
              </a:solidFill>
              <a:latin typeface="Bell MT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de-DE" sz="200" b="1" spc="250" dirty="0" smtClean="0">
              <a:solidFill>
                <a:srgbClr val="E65D00"/>
              </a:solidFill>
              <a:latin typeface="Bell MT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de-DE" sz="4000" b="1" spc="250" dirty="0" smtClean="0">
                <a:solidFill>
                  <a:srgbClr val="E65D00"/>
                </a:solidFill>
                <a:latin typeface="Bell MT" pitchFamily="18" charset="0"/>
              </a:rPr>
              <a:t>VARIATIO</a:t>
            </a:r>
            <a:r>
              <a:rPr lang="de-DE" sz="4000" b="1" spc="250" dirty="0" smtClean="0">
                <a:solidFill>
                  <a:srgbClr val="1E2742"/>
                </a:solidFill>
                <a:latin typeface="Bell MT" pitchFamily="18" charset="0"/>
              </a:rPr>
              <a:t> </a:t>
            </a:r>
            <a:r>
              <a:rPr lang="de-DE" sz="4000" b="1" spc="250" dirty="0" smtClean="0">
                <a:solidFill>
                  <a:schemeClr val="bg1"/>
                </a:solidFill>
                <a:latin typeface="Bell MT" pitchFamily="18" charset="0"/>
              </a:rPr>
              <a:t>DELECTAT</a:t>
            </a:r>
            <a:endParaRPr lang="de-AT" sz="4000" spc="250" dirty="0" smtClean="0">
              <a:solidFill>
                <a:schemeClr val="bg1"/>
              </a:solidFill>
              <a:latin typeface="Bell MT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de-DE" sz="3000" b="1" spc="30" dirty="0" smtClean="0">
                <a:solidFill>
                  <a:srgbClr val="2C3962"/>
                </a:solidFill>
                <a:latin typeface="Bell MT" pitchFamily="18" charset="0"/>
              </a:rPr>
              <a:t>Ein Liederabend der Unterschiede</a:t>
            </a:r>
            <a:endParaRPr lang="de-AT" sz="3000" spc="30" dirty="0">
              <a:solidFill>
                <a:srgbClr val="2C396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r="22190" b="14898"/>
          <a:stretch/>
        </p:blipFill>
        <p:spPr>
          <a:xfrm>
            <a:off x="4879046" y="3110958"/>
            <a:ext cx="3190573" cy="275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527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06135" y="6185750"/>
            <a:ext cx="13708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Wiener Staatsoper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21226" y="5177376"/>
            <a:ext cx="7814410" cy="9260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-AT" sz="2500" dirty="0" smtClean="0">
                <a:solidFill>
                  <a:srgbClr val="2C3962"/>
                </a:solidFill>
              </a:rPr>
              <a:t>     </a:t>
            </a:r>
            <a:r>
              <a:rPr lang="de-AT" b="1" dirty="0" smtClean="0">
                <a:solidFill>
                  <a:srgbClr val="2C3962"/>
                </a:solidFill>
              </a:rPr>
              <a:t>Im Duett mit Erwin Schrott bei der Spielzeitpräsentation,</a:t>
            </a:r>
          </a:p>
          <a:p>
            <a:pPr>
              <a:spcBef>
                <a:spcPts val="0"/>
              </a:spcBef>
              <a:buNone/>
            </a:pPr>
            <a:r>
              <a:rPr lang="de-AT" b="1" dirty="0" smtClean="0">
                <a:solidFill>
                  <a:srgbClr val="2C3962"/>
                </a:solidFill>
              </a:rPr>
              <a:t>     Wiener Staatsoper, Juni 2021 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1026" name="Picture 2" descr="Ist möglicherweise ein Bild von 2 Personen und Personen, die steh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15273"/>
          <a:stretch/>
        </p:blipFill>
        <p:spPr bwMode="auto">
          <a:xfrm>
            <a:off x="706136" y="748146"/>
            <a:ext cx="5909510" cy="419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ldergebnis für konzertflüge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803" y="709683"/>
            <a:ext cx="5214193" cy="420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11439" y="5121276"/>
            <a:ext cx="5937523" cy="868362"/>
          </a:xfrm>
        </p:spPr>
        <p:txBody>
          <a:bodyPr/>
          <a:lstStyle/>
          <a:p>
            <a:r>
              <a:rPr lang="de-AT" b="1" spc="200" dirty="0" smtClean="0">
                <a:solidFill>
                  <a:srgbClr val="2C3962"/>
                </a:solidFill>
              </a:rPr>
              <a:t>Klavierbegleitung</a:t>
            </a:r>
            <a:endParaRPr lang="de-AT" b="1" spc="200" dirty="0">
              <a:solidFill>
                <a:srgbClr val="2C3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11711" y="749622"/>
            <a:ext cx="40670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500" b="1" dirty="0" smtClean="0">
                <a:solidFill>
                  <a:srgbClr val="E64900"/>
                </a:solidFill>
                <a:latin typeface="+mj-lt"/>
              </a:rPr>
              <a:t>  </a:t>
            </a:r>
            <a:r>
              <a:rPr lang="de-AT" sz="3500" b="1" dirty="0">
                <a:solidFill>
                  <a:srgbClr val="2C3962"/>
                </a:solidFill>
                <a:latin typeface="+mj-lt"/>
              </a:rPr>
              <a:t>A</a:t>
            </a:r>
            <a:r>
              <a:rPr lang="de-AT" sz="3500" b="1" dirty="0" smtClean="0">
                <a:solidFill>
                  <a:srgbClr val="2C3962"/>
                </a:solidFill>
                <a:latin typeface="+mj-lt"/>
              </a:rPr>
              <a:t>ndreas Fröschl  </a:t>
            </a:r>
            <a:endParaRPr lang="en-US" sz="3500" b="1" dirty="0">
              <a:solidFill>
                <a:srgbClr val="2C3962"/>
              </a:solidFill>
              <a:latin typeface="+mj-lt"/>
            </a:endParaRPr>
          </a:p>
          <a:p>
            <a:r>
              <a:rPr lang="de-AT" sz="3500" b="1" dirty="0" smtClean="0">
                <a:latin typeface="+mj-lt"/>
              </a:rPr>
              <a:t>  </a:t>
            </a:r>
            <a:r>
              <a:rPr lang="de-AT" sz="3500" b="1" spc="160" dirty="0" smtClean="0">
                <a:solidFill>
                  <a:schemeClr val="bg1"/>
                </a:solidFill>
                <a:latin typeface="+mj-lt"/>
              </a:rPr>
              <a:t>Pianist</a:t>
            </a:r>
            <a:r>
              <a:rPr lang="de-AT" sz="35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de-AT" sz="3500" b="1" spc="16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1044" y="3230888"/>
            <a:ext cx="29374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i="1" dirty="0" smtClean="0">
                <a:solidFill>
                  <a:srgbClr val="2C3962"/>
                </a:solidFill>
                <a:latin typeface="Bodoni MT" panose="02070603080606020203" pitchFamily="18" charset="0"/>
              </a:rPr>
              <a:t>„</a:t>
            </a:r>
            <a:r>
              <a:rPr lang="en-US" sz="3600" i="1" dirty="0" err="1">
                <a:solidFill>
                  <a:srgbClr val="2C3962"/>
                </a:solidFill>
                <a:latin typeface="Bodoni MT" panose="02070603080606020203" pitchFamily="18" charset="0"/>
              </a:rPr>
              <a:t>Vielseitigkeit</a:t>
            </a:r>
            <a:r>
              <a:rPr lang="en-US" sz="3600" i="1" dirty="0">
                <a:solidFill>
                  <a:srgbClr val="2C3962"/>
                </a:solidFill>
                <a:latin typeface="Bodoni MT" panose="02070603080606020203" pitchFamily="18" charset="0"/>
              </a:rPr>
              <a:t> </a:t>
            </a:r>
            <a:r>
              <a:rPr lang="en-US" sz="3600" i="1" dirty="0" err="1">
                <a:solidFill>
                  <a:srgbClr val="2C3962"/>
                </a:solidFill>
                <a:latin typeface="Bodoni MT" panose="02070603080606020203" pitchFamily="18" charset="0"/>
              </a:rPr>
              <a:t>verhindert</a:t>
            </a:r>
            <a:r>
              <a:rPr lang="en-US" sz="3600" i="1" dirty="0">
                <a:solidFill>
                  <a:srgbClr val="2C3962"/>
                </a:solidFill>
                <a:latin typeface="Bodoni MT" panose="02070603080606020203" pitchFamily="18" charset="0"/>
              </a:rPr>
              <a:t> </a:t>
            </a:r>
            <a:r>
              <a:rPr lang="en-US" sz="3600" i="1" dirty="0" smtClean="0">
                <a:solidFill>
                  <a:srgbClr val="2C3962"/>
                </a:solidFill>
                <a:latin typeface="Bodoni MT" panose="02070603080606020203" pitchFamily="18" charset="0"/>
              </a:rPr>
              <a:t>Routine”</a:t>
            </a:r>
            <a:endParaRPr lang="en-US" sz="3600" i="1" dirty="0">
              <a:solidFill>
                <a:srgbClr val="2C3962"/>
              </a:solidFill>
              <a:latin typeface="Bodoni MT" panose="02070603080606020203" pitchFamily="18" charset="0"/>
            </a:endParaRPr>
          </a:p>
          <a:p>
            <a:endParaRPr lang="de-DE" sz="3600" i="1" dirty="0" smtClean="0">
              <a:solidFill>
                <a:srgbClr val="2C3962"/>
              </a:solidFill>
              <a:latin typeface="Bodoni MT" panose="02070603080606020203" pitchFamily="18" charset="0"/>
            </a:endParaRPr>
          </a:p>
          <a:p>
            <a:endParaRPr lang="de-DE" sz="2000" i="1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                            </a:t>
            </a:r>
            <a:r>
              <a:rPr lang="de-AT" sz="2000" i="1" dirty="0" smtClean="0">
                <a:solidFill>
                  <a:schemeClr val="bg1"/>
                </a:solidFill>
              </a:rPr>
              <a:t> </a:t>
            </a:r>
            <a:endParaRPr lang="de-AT" sz="2000" i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18994" y="6366810"/>
            <a:ext cx="1220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    Foto:  T. Pawel 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pic>
        <p:nvPicPr>
          <p:cNvPr id="1026" name="3116FF56-D5E1-47C0-9B2D-C782DBB6F6EC" descr="3116FF56-D5E1-47C0-9B2D-C782DBB6F6E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15513"/>
          <a:stretch/>
        </p:blipFill>
        <p:spPr bwMode="auto">
          <a:xfrm>
            <a:off x="4197796" y="855406"/>
            <a:ext cx="4031301" cy="51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413375" y="6244441"/>
            <a:ext cx="1220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</a:t>
            </a:r>
            <a:r>
              <a:rPr lang="de-AT" sz="900" dirty="0">
                <a:solidFill>
                  <a:srgbClr val="2C3962"/>
                </a:solidFill>
                <a:latin typeface="Bodoni MT" pitchFamily="18" charset="0"/>
              </a:rPr>
              <a:t>: </a:t>
            </a:r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J.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Wesely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2" name="AutoShape 2" descr="Performance bei Porto Frank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alesoflove — Crowdfunding bei wemake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alesoflove — Crowdfunding bei wemake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alesoflove — Crowdfunding bei wemake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0" b="18543"/>
          <a:stretch/>
        </p:blipFill>
        <p:spPr>
          <a:xfrm>
            <a:off x="4623178" y="2909453"/>
            <a:ext cx="3862243" cy="3200999"/>
          </a:xfrm>
          <a:prstGeom prst="rect">
            <a:avLst/>
          </a:prstGeom>
        </p:spPr>
      </p:pic>
      <p:sp>
        <p:nvSpPr>
          <p:cNvPr id="10" name="AutoShape 14" descr="C:\Users\Office\Downloads\57458720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018">
            <a:off x="4679108" y="733492"/>
            <a:ext cx="3734679" cy="2379031"/>
          </a:xfrm>
          <a:prstGeom prst="rect">
            <a:avLst/>
          </a:prstGeom>
        </p:spPr>
      </p:pic>
      <p:pic>
        <p:nvPicPr>
          <p:cNvPr id="14" name="Picture 12" descr="Tales of Love - Georg Klimbacher, Andreas Fröschl, Ned Rorem, Friedrich  Cerha, -: Amazon.de: Musi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97644"/>
            <a:ext cx="3418285" cy="30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765175" y="4278895"/>
            <a:ext cx="3386282" cy="1693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DE" b="1" i="1" dirty="0" smtClean="0">
                <a:solidFill>
                  <a:srgbClr val="2C3962"/>
                </a:solidFill>
              </a:rPr>
              <a:t>#</a:t>
            </a:r>
            <a:r>
              <a:rPr lang="de-DE" b="1" i="1" dirty="0" err="1">
                <a:solidFill>
                  <a:srgbClr val="2C3962"/>
                </a:solidFill>
              </a:rPr>
              <a:t>talesoflove</a:t>
            </a:r>
            <a:r>
              <a:rPr lang="de-DE" b="1" dirty="0">
                <a:solidFill>
                  <a:srgbClr val="2C3962"/>
                </a:solidFill>
              </a:rPr>
              <a:t> </a:t>
            </a:r>
            <a:endParaRPr lang="de-DE" b="1" dirty="0" smtClean="0">
              <a:solidFill>
                <a:srgbClr val="2C396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eine gemeinsame CD mit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 Georg </a:t>
            </a:r>
            <a:r>
              <a:rPr lang="de-DE" b="1" dirty="0" err="1">
                <a:solidFill>
                  <a:srgbClr val="2C3962"/>
                </a:solidFill>
              </a:rPr>
              <a:t>Klimbacher</a:t>
            </a:r>
            <a:r>
              <a:rPr lang="en-US" b="1" dirty="0" smtClean="0">
                <a:solidFill>
                  <a:srgbClr val="2C3962"/>
                </a:solidFill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b="1" dirty="0">
                <a:solidFill>
                  <a:srgbClr val="2C3962"/>
                </a:solidFill>
              </a:rPr>
              <a:t>e</a:t>
            </a:r>
            <a:r>
              <a:rPr lang="de-DE" b="1" dirty="0" smtClean="0">
                <a:solidFill>
                  <a:srgbClr val="2C3962"/>
                </a:solidFill>
              </a:rPr>
              <a:t>rschienen, 2016</a:t>
            </a:r>
            <a:endParaRPr lang="de-DE" b="1" dirty="0">
              <a:solidFill>
                <a:srgbClr val="2C396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232073" y="6208271"/>
            <a:ext cx="12469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H.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Pachernegg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81892" y="4708108"/>
            <a:ext cx="7758544" cy="1294781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Konzert </a:t>
            </a:r>
            <a:r>
              <a:rPr lang="de-DE" b="1" i="1" dirty="0" smtClean="0">
                <a:solidFill>
                  <a:srgbClr val="2C3962"/>
                </a:solidFill>
              </a:rPr>
              <a:t>Unser Liebesliederbuch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mit Theresa Dax und </a:t>
            </a:r>
            <a:r>
              <a:rPr lang="en-US" b="1" dirty="0" smtClean="0">
                <a:solidFill>
                  <a:srgbClr val="2C3962"/>
                </a:solidFill>
              </a:rPr>
              <a:t>Michael </a:t>
            </a:r>
            <a:r>
              <a:rPr lang="en-US" b="1" dirty="0" err="1">
                <a:solidFill>
                  <a:srgbClr val="2C3962"/>
                </a:solidFill>
              </a:rPr>
              <a:t>Dax</a:t>
            </a:r>
            <a:r>
              <a:rPr lang="en-US" b="1" dirty="0">
                <a:solidFill>
                  <a:srgbClr val="2C3962"/>
                </a:solidFill>
              </a:rPr>
              <a:t> (</a:t>
            </a:r>
            <a:r>
              <a:rPr lang="en-US" b="1" dirty="0" err="1">
                <a:solidFill>
                  <a:srgbClr val="2C3962"/>
                </a:solidFill>
              </a:rPr>
              <a:t>Trompete</a:t>
            </a:r>
            <a:r>
              <a:rPr lang="en-US" b="1" dirty="0" smtClean="0">
                <a:solidFill>
                  <a:srgbClr val="2C3962"/>
                </a:solidFill>
              </a:rPr>
              <a:t>),</a:t>
            </a:r>
            <a:r>
              <a:rPr lang="en-US" b="1" dirty="0">
                <a:solidFill>
                  <a:srgbClr val="2C3962"/>
                </a:solidFill>
              </a:rPr>
              <a:t> </a:t>
            </a:r>
            <a:endParaRPr lang="en-US" b="1" dirty="0" smtClean="0">
              <a:solidFill>
                <a:srgbClr val="2C396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Barocksaal </a:t>
            </a:r>
            <a:r>
              <a:rPr lang="de-DE" b="1" dirty="0">
                <a:solidFill>
                  <a:srgbClr val="2C3962"/>
                </a:solidFill>
              </a:rPr>
              <a:t>des Stiftes </a:t>
            </a:r>
            <a:r>
              <a:rPr lang="de-DE" b="1" dirty="0" err="1" smtClean="0">
                <a:solidFill>
                  <a:srgbClr val="2C3962"/>
                </a:solidFill>
              </a:rPr>
              <a:t>Vorau</a:t>
            </a:r>
            <a:r>
              <a:rPr lang="de-DE" b="1" dirty="0" smtClean="0">
                <a:solidFill>
                  <a:srgbClr val="2C3962"/>
                </a:solidFill>
              </a:rPr>
              <a:t>, 2019</a:t>
            </a:r>
            <a:endParaRPr lang="de-DE" b="1" dirty="0">
              <a:solidFill>
                <a:srgbClr val="2C3962"/>
              </a:solidFill>
            </a:endParaRPr>
          </a:p>
        </p:txBody>
      </p:sp>
      <p:pic>
        <p:nvPicPr>
          <p:cNvPr id="8194" name="Picture 2" descr="Foto Heinz Pacherneg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54" y="609599"/>
            <a:ext cx="5861174" cy="389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45127" y="4763999"/>
            <a:ext cx="3671455" cy="14665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Präsentation des ersten </a:t>
            </a:r>
          </a:p>
          <a:p>
            <a:pPr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Solo-Albums </a:t>
            </a:r>
            <a:r>
              <a:rPr lang="de-DE" b="1" i="1" dirty="0" smtClean="0">
                <a:solidFill>
                  <a:srgbClr val="2C3962"/>
                </a:solidFill>
              </a:rPr>
              <a:t>Warum nicht,</a:t>
            </a:r>
            <a:r>
              <a:rPr lang="de-DE" b="1" dirty="0" smtClean="0">
                <a:solidFill>
                  <a:srgbClr val="2C3962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b="1" dirty="0">
                <a:solidFill>
                  <a:srgbClr val="2C3962"/>
                </a:solidFill>
              </a:rPr>
              <a:t>e</a:t>
            </a:r>
            <a:r>
              <a:rPr lang="de-DE" b="1" dirty="0" smtClean="0">
                <a:solidFill>
                  <a:srgbClr val="2C3962"/>
                </a:solidFill>
              </a:rPr>
              <a:t>rschienen 2019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2050" name="Picture 2" descr="https://64.media.tumblr.com/e3aa025fd3685488470054d4326c17b7/tumblr_inline_pyaezqxe4T1selzmg_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5" y="629468"/>
            <a:ext cx="3631245" cy="544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181831" y="6208271"/>
            <a:ext cx="1220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Fotos: 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Unbezeichnet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pic>
        <p:nvPicPr>
          <p:cNvPr id="2054" name="Picture 6" descr="https://64.media.tumblr.com/d7b5a22c30d3681cbc158c5078a7c0f2/tumblr_inline_pyai8vZZ0c1selzmg_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129">
            <a:off x="1215542" y="620819"/>
            <a:ext cx="2573480" cy="343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198600" y="6244441"/>
            <a:ext cx="1220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Unbezeichnet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52226" name="AutoShape 2" descr="Bildergebnis für adela licules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2228" name="AutoShape 4" descr="Bildergebnis für adela licules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45391" y="5098336"/>
            <a:ext cx="7773415" cy="66863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endParaRPr lang="de-DE" sz="200" b="1" dirty="0" smtClean="0">
              <a:solidFill>
                <a:srgbClr val="1E2742"/>
              </a:solidFill>
              <a:latin typeface="+mj-lt"/>
            </a:endParaRPr>
          </a:p>
          <a:p>
            <a:pPr algn="r">
              <a:spcBef>
                <a:spcPts val="0"/>
              </a:spcBef>
              <a:buNone/>
            </a:pPr>
            <a:endParaRPr lang="de-DE" sz="200" b="1" dirty="0" smtClean="0">
              <a:solidFill>
                <a:srgbClr val="1E2742"/>
              </a:solidFill>
              <a:latin typeface="+mj-lt"/>
            </a:endParaRPr>
          </a:p>
          <a:p>
            <a:pPr algn="r">
              <a:spcBef>
                <a:spcPts val="0"/>
              </a:spcBef>
              <a:buNone/>
            </a:pPr>
            <a:endParaRPr lang="de-DE" sz="200" b="1" dirty="0" smtClean="0">
              <a:solidFill>
                <a:srgbClr val="1E2742"/>
              </a:solidFill>
              <a:latin typeface="+mj-lt"/>
            </a:endParaRPr>
          </a:p>
          <a:p>
            <a:pPr algn="r">
              <a:spcBef>
                <a:spcPts val="0"/>
              </a:spcBef>
              <a:buNone/>
            </a:pPr>
            <a:r>
              <a:rPr lang="de-DE" sz="2500" b="1" dirty="0" smtClean="0">
                <a:solidFill>
                  <a:srgbClr val="2C396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2C3962"/>
                </a:solidFill>
              </a:rPr>
              <a:t>Bei</a:t>
            </a:r>
            <a:r>
              <a:rPr lang="en-US" b="1" dirty="0" smtClean="0">
                <a:solidFill>
                  <a:srgbClr val="2C3962"/>
                </a:solidFill>
              </a:rPr>
              <a:t> </a:t>
            </a:r>
            <a:r>
              <a:rPr lang="en-US" b="1" dirty="0" err="1" smtClean="0">
                <a:solidFill>
                  <a:srgbClr val="2C3962"/>
                </a:solidFill>
              </a:rPr>
              <a:t>Aufnahmen</a:t>
            </a:r>
            <a:r>
              <a:rPr lang="en-US" b="1" dirty="0" smtClean="0">
                <a:solidFill>
                  <a:srgbClr val="2C3962"/>
                </a:solidFill>
              </a:rPr>
              <a:t> des </a:t>
            </a:r>
            <a:r>
              <a:rPr lang="en-US" b="1" dirty="0" err="1" smtClean="0">
                <a:solidFill>
                  <a:srgbClr val="2C3962"/>
                </a:solidFill>
              </a:rPr>
              <a:t>Kabarett-Teils</a:t>
            </a:r>
            <a:r>
              <a:rPr lang="en-US" b="1" dirty="0" smtClean="0">
                <a:solidFill>
                  <a:srgbClr val="2C3962"/>
                </a:solidFill>
              </a:rPr>
              <a:t> des CD-</a:t>
            </a:r>
            <a:r>
              <a:rPr lang="en-US" b="1" dirty="0" err="1" smtClean="0">
                <a:solidFill>
                  <a:srgbClr val="2C3962"/>
                </a:solidFill>
              </a:rPr>
              <a:t>Projekts</a:t>
            </a:r>
            <a:r>
              <a:rPr lang="en-US" b="1" dirty="0" smtClean="0">
                <a:solidFill>
                  <a:srgbClr val="2C3962"/>
                </a:solidFill>
              </a:rPr>
              <a:t>, </a:t>
            </a:r>
          </a:p>
          <a:p>
            <a:pPr algn="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2C3962"/>
                </a:solidFill>
              </a:rPr>
              <a:t>2018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3074" name="Picture 2" descr="Andreas Fröschl — GESCHAFFT Nach zwei wunderbar-anstrengenden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/>
          <a:stretch/>
        </p:blipFill>
        <p:spPr bwMode="auto">
          <a:xfrm>
            <a:off x="4294908" y="720437"/>
            <a:ext cx="3948545" cy="419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289608" y="6256403"/>
            <a:ext cx="122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>
                <a:solidFill>
                  <a:srgbClr val="2C3962"/>
                </a:solidFill>
                <a:latin typeface="Bodoni MT" pitchFamily="18" charset="0"/>
              </a:rPr>
              <a:t>Foto:  </a:t>
            </a:r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A.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Cernic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  <a:p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52226" name="AutoShape 2" descr="Bildergebnis für adela licules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2228" name="AutoShape 4" descr="Bildergebnis für adela licules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2" name="Picture 4" descr="Bildergalerie: Franz Schuberts &quot;Winterreise&quot; im Amthof - Feldkirch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93" y="650012"/>
            <a:ext cx="5975222" cy="399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68300" y="4837418"/>
            <a:ext cx="8141513" cy="1135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Liederabend </a:t>
            </a:r>
            <a:r>
              <a:rPr lang="de-DE" b="1" i="1" dirty="0" smtClean="0">
                <a:solidFill>
                  <a:srgbClr val="2C3962"/>
                </a:solidFill>
              </a:rPr>
              <a:t>Winterreise</a:t>
            </a:r>
            <a:r>
              <a:rPr lang="de-DE" b="1" dirty="0" smtClean="0">
                <a:solidFill>
                  <a:srgbClr val="2C3962"/>
                </a:solidFill>
              </a:rPr>
              <a:t> von F. Schubert,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2C3962"/>
                </a:solidFill>
              </a:rPr>
              <a:t>mit</a:t>
            </a:r>
            <a:r>
              <a:rPr lang="en-US" b="1" dirty="0" smtClean="0">
                <a:solidFill>
                  <a:srgbClr val="2C3962"/>
                </a:solidFill>
              </a:rPr>
              <a:t> </a:t>
            </a:r>
            <a:r>
              <a:rPr lang="en-US" b="1" dirty="0">
                <a:solidFill>
                  <a:srgbClr val="2C3962"/>
                </a:solidFill>
              </a:rPr>
              <a:t>Georg </a:t>
            </a:r>
            <a:r>
              <a:rPr lang="en-US" b="1" dirty="0" err="1">
                <a:solidFill>
                  <a:srgbClr val="2C3962"/>
                </a:solidFill>
              </a:rPr>
              <a:t>Klimbacher</a:t>
            </a:r>
            <a:r>
              <a:rPr lang="en-US" b="1" dirty="0">
                <a:solidFill>
                  <a:srgbClr val="2C3962"/>
                </a:solidFill>
              </a:rPr>
              <a:t>, </a:t>
            </a:r>
            <a:endParaRPr lang="en-US" b="1" dirty="0" smtClean="0">
              <a:solidFill>
                <a:srgbClr val="2C396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de-DE" b="1" dirty="0" err="1" smtClean="0">
                <a:solidFill>
                  <a:srgbClr val="2C3962"/>
                </a:solidFill>
              </a:rPr>
              <a:t>Amthof</a:t>
            </a:r>
            <a:r>
              <a:rPr lang="de-DE" b="1" dirty="0">
                <a:solidFill>
                  <a:srgbClr val="2C3962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351278" y="6244441"/>
            <a:ext cx="122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</a:t>
            </a:r>
            <a:r>
              <a:rPr lang="de-AT" sz="900" dirty="0">
                <a:solidFill>
                  <a:srgbClr val="2C3962"/>
                </a:solidFill>
                <a:latin typeface="Bodoni MT" pitchFamily="18" charset="0"/>
              </a:rPr>
              <a:t>: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Unbezeichnet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  <a:p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2" name="AutoShape 2" descr="Performance bei Porto Frank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ugo Wolf: »Der Feuerreiter« (Mörike) — Daniel Johannsen, Tenor • Andreas  Fröschl, Klavier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7"/>
          <a:stretch/>
        </p:blipFill>
        <p:spPr bwMode="auto">
          <a:xfrm>
            <a:off x="2098708" y="772336"/>
            <a:ext cx="6378687" cy="406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608084" y="5045760"/>
            <a:ext cx="4980148" cy="920027"/>
          </a:xfrm>
        </p:spPr>
        <p:txBody>
          <a:bodyPr/>
          <a:lstStyle/>
          <a:p>
            <a:pPr marL="0" indent="0" algn="r">
              <a:buNone/>
            </a:pPr>
            <a:r>
              <a:rPr lang="de-DE" b="1" dirty="0" smtClean="0">
                <a:solidFill>
                  <a:srgbClr val="2C3962"/>
                </a:solidFill>
              </a:rPr>
              <a:t>Liederabend mit Daniel Johannsen, Wien, </a:t>
            </a:r>
            <a:r>
              <a:rPr lang="en-US" b="1" dirty="0" smtClean="0">
                <a:solidFill>
                  <a:srgbClr val="2C3962"/>
                </a:solidFill>
              </a:rPr>
              <a:t>2020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40102" y="2456597"/>
            <a:ext cx="7366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800" i="1" spc="340" dirty="0" smtClean="0">
                <a:solidFill>
                  <a:srgbClr val="2C3962"/>
                </a:solidFill>
              </a:rPr>
              <a:t>Wir wünschen Ihnen  </a:t>
            </a:r>
          </a:p>
          <a:p>
            <a:pPr algn="ctr"/>
            <a:r>
              <a:rPr lang="de-AT" sz="4800" i="1" spc="340" dirty="0" smtClean="0">
                <a:solidFill>
                  <a:srgbClr val="2C3962"/>
                </a:solidFill>
              </a:rPr>
              <a:t>gute Unterhaltung !</a:t>
            </a:r>
            <a:endParaRPr lang="de-AT" sz="4800" i="1" spc="340" dirty="0">
              <a:solidFill>
                <a:srgbClr val="2C3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11998" y="646169"/>
            <a:ext cx="40670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500" b="1" spc="10" dirty="0" smtClean="0">
                <a:solidFill>
                  <a:srgbClr val="2C3962"/>
                </a:solidFill>
                <a:latin typeface="Goudy Old Style" panose="02020502050305020303" pitchFamily="18" charset="0"/>
              </a:rPr>
              <a:t> </a:t>
            </a:r>
            <a:r>
              <a:rPr lang="de-AT" sz="300" b="1" spc="10" dirty="0" smtClean="0">
                <a:solidFill>
                  <a:srgbClr val="2C3962"/>
                </a:solidFill>
                <a:latin typeface="Goudy Old Style" panose="02020502050305020303" pitchFamily="18" charset="0"/>
              </a:rPr>
              <a:t>         </a:t>
            </a:r>
            <a:r>
              <a:rPr lang="de-AT" sz="3500" b="1" spc="10" dirty="0" smtClean="0">
                <a:solidFill>
                  <a:srgbClr val="2C3962"/>
                </a:solidFill>
                <a:latin typeface="Goudy Old Style" panose="02020502050305020303" pitchFamily="18" charset="0"/>
              </a:rPr>
              <a:t>Kurt Deutsch</a:t>
            </a:r>
          </a:p>
          <a:p>
            <a:pPr algn="ctr"/>
            <a:r>
              <a:rPr lang="de-AT" sz="3500" b="1" spc="16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Gründer der JSW</a:t>
            </a:r>
            <a:endParaRPr lang="de-AT" sz="3500" b="1" spc="16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086816" y="2333767"/>
            <a:ext cx="3182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i="1" dirty="0" smtClean="0">
                <a:solidFill>
                  <a:srgbClr val="2C3962"/>
                </a:solidFill>
                <a:latin typeface="Bodoni MT" pitchFamily="18" charset="0"/>
              </a:rPr>
              <a:t>„Für mich </a:t>
            </a:r>
          </a:p>
          <a:p>
            <a:r>
              <a:rPr lang="de-AT" sz="3600" i="1" dirty="0" smtClean="0">
                <a:solidFill>
                  <a:srgbClr val="2C3962"/>
                </a:solidFill>
                <a:latin typeface="Bodoni MT" pitchFamily="18" charset="0"/>
              </a:rPr>
              <a:t>ist es ganz wichtig, </a:t>
            </a:r>
          </a:p>
          <a:p>
            <a:r>
              <a:rPr lang="de-AT" sz="3600" i="1" dirty="0" smtClean="0">
                <a:solidFill>
                  <a:srgbClr val="2C3962"/>
                </a:solidFill>
                <a:latin typeface="Bodoni MT" pitchFamily="18" charset="0"/>
              </a:rPr>
              <a:t>den Künstlern auf Augenhöhe zu begegnen“. </a:t>
            </a:r>
            <a:endParaRPr lang="de-AT" sz="3600" i="1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58825" y="6352119"/>
            <a:ext cx="1220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zVg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87" y="646169"/>
            <a:ext cx="3827678" cy="559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2044" y="672494"/>
            <a:ext cx="3819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000" b="1" spc="10" dirty="0" smtClean="0">
                <a:solidFill>
                  <a:srgbClr val="2C3962"/>
                </a:solidFill>
                <a:latin typeface="Goudy Old Style" pitchFamily="18" charset="0"/>
              </a:rPr>
              <a:t>  </a:t>
            </a:r>
            <a:r>
              <a:rPr lang="de-AT" sz="300" b="1" spc="10" dirty="0" smtClean="0">
                <a:solidFill>
                  <a:srgbClr val="2C3962"/>
                </a:solidFill>
                <a:latin typeface="Goudy Old Style" pitchFamily="18" charset="0"/>
              </a:rPr>
              <a:t>          </a:t>
            </a:r>
            <a:r>
              <a:rPr lang="de-AT" sz="4000" b="1" spc="10" dirty="0" smtClean="0">
                <a:solidFill>
                  <a:srgbClr val="2C3962"/>
                </a:solidFill>
                <a:latin typeface="Goudy Old Style" pitchFamily="18" charset="0"/>
              </a:rPr>
              <a:t>Patricia Nolz </a:t>
            </a:r>
          </a:p>
          <a:p>
            <a:pPr algn="ctr"/>
            <a:r>
              <a:rPr lang="de-AT" sz="4000" b="1" spc="160" dirty="0" smtClean="0">
                <a:solidFill>
                  <a:schemeClr val="bg1"/>
                </a:solidFill>
                <a:latin typeface="Goudy Old Style" pitchFamily="18" charset="0"/>
              </a:rPr>
              <a:t>Mezzosopran</a:t>
            </a:r>
          </a:p>
        </p:txBody>
      </p:sp>
      <p:sp>
        <p:nvSpPr>
          <p:cNvPr id="6" name="Rechteck 5"/>
          <p:cNvSpPr/>
          <p:nvPr/>
        </p:nvSpPr>
        <p:spPr>
          <a:xfrm>
            <a:off x="668740" y="6304772"/>
            <a:ext cx="1220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K.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Leschanz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36276" y="824188"/>
            <a:ext cx="361665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 smtClean="0">
                <a:solidFill>
                  <a:srgbClr val="2C3962"/>
                </a:solidFill>
                <a:latin typeface="Bodoni MT" pitchFamily="18" charset="0"/>
              </a:rPr>
              <a:t>“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Gott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gib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mir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</a:p>
          <a:p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die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Gelassenheit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</a:t>
            </a:r>
          </a:p>
          <a:p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Dinge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hinzunehmen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die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ich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nicht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ändern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kann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den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Mut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Dinge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zu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ändern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</a:t>
            </a:r>
          </a:p>
          <a:p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die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ich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ändern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kann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und die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Weisheit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, das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eine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vom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anderen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zu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 </a:t>
            </a:r>
            <a:r>
              <a:rPr lang="en-GB" sz="3100" i="1" dirty="0" err="1" smtClean="0">
                <a:solidFill>
                  <a:srgbClr val="2C3962"/>
                </a:solidFill>
                <a:latin typeface="Bodoni MT" pitchFamily="18" charset="0"/>
              </a:rPr>
              <a:t>unterscheiden</a:t>
            </a:r>
            <a:r>
              <a:rPr lang="en-GB" sz="3100" i="1" dirty="0" smtClean="0">
                <a:solidFill>
                  <a:srgbClr val="2C3962"/>
                </a:solidFill>
                <a:latin typeface="Bodoni MT" pitchFamily="18" charset="0"/>
              </a:rPr>
              <a:t>.”</a:t>
            </a:r>
          </a:p>
          <a:p>
            <a:endParaRPr lang="en-GB" sz="1600" i="1" dirty="0" smtClean="0">
              <a:solidFill>
                <a:srgbClr val="2C3962"/>
              </a:solidFill>
              <a:latin typeface="Bodoni MT" pitchFamily="18" charset="0"/>
            </a:endParaRPr>
          </a:p>
          <a:p>
            <a:r>
              <a:rPr lang="en-GB" sz="1600" i="1" dirty="0" smtClean="0">
                <a:solidFill>
                  <a:srgbClr val="2C3962"/>
                </a:solidFill>
                <a:latin typeface="Bodoni MT" pitchFamily="18" charset="0"/>
              </a:rPr>
              <a:t>                                Reinhold Niebuhr</a:t>
            </a:r>
          </a:p>
          <a:p>
            <a:endParaRPr lang="en-GB" sz="3200" i="1" dirty="0" smtClean="0">
              <a:latin typeface="Bodoni MT" pitchFamily="18" charset="0"/>
            </a:endParaRPr>
          </a:p>
          <a:p>
            <a:endParaRPr lang="en-GB" sz="2400" i="1" dirty="0" smtClean="0">
              <a:latin typeface="Bodoni MT" pitchFamily="18" charset="0"/>
            </a:endParaRPr>
          </a:p>
          <a:p>
            <a:r>
              <a:rPr lang="en-GB" sz="2400" i="1" dirty="0" smtClean="0">
                <a:latin typeface="Bodoni MT" pitchFamily="18" charset="0"/>
              </a:rPr>
              <a:t>               </a:t>
            </a:r>
            <a:endParaRPr lang="de-AT" sz="2400" i="1" dirty="0">
              <a:latin typeface="Bodoni MT" pitchFamily="18" charset="0"/>
            </a:endParaRPr>
          </a:p>
        </p:txBody>
      </p:sp>
      <p:pic>
        <p:nvPicPr>
          <p:cNvPr id="7" name="Bild 1" descr="Patricia Nolz - Biographie Deutsch | Machreich Artists Management GmbH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5373" r="18393" b="3538"/>
          <a:stretch/>
        </p:blipFill>
        <p:spPr bwMode="auto">
          <a:xfrm>
            <a:off x="668740" y="2479040"/>
            <a:ext cx="3945745" cy="333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69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18" y="803908"/>
            <a:ext cx="5991367" cy="399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696445" y="6185750"/>
            <a:ext cx="11833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Unbezeichnet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00250" y="5036024"/>
            <a:ext cx="8178731" cy="1004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AT" sz="2500" dirty="0" smtClean="0">
                <a:solidFill>
                  <a:srgbClr val="2C3962"/>
                </a:solidFill>
              </a:rPr>
              <a:t>      </a:t>
            </a:r>
            <a:r>
              <a:rPr lang="de-AT" b="1" dirty="0" smtClean="0">
                <a:solidFill>
                  <a:srgbClr val="2C3962"/>
                </a:solidFill>
              </a:rPr>
              <a:t>Als </a:t>
            </a:r>
            <a:r>
              <a:rPr lang="de-DE" b="1" dirty="0">
                <a:solidFill>
                  <a:srgbClr val="2C3962"/>
                </a:solidFill>
              </a:rPr>
              <a:t>Hänsel </a:t>
            </a:r>
            <a:r>
              <a:rPr lang="de-DE" b="1" dirty="0" smtClean="0">
                <a:solidFill>
                  <a:srgbClr val="2C3962"/>
                </a:solidFill>
              </a:rPr>
              <a:t>in </a:t>
            </a:r>
            <a:r>
              <a:rPr lang="de-DE" b="1" i="1" dirty="0" smtClean="0">
                <a:solidFill>
                  <a:srgbClr val="2C3962"/>
                </a:solidFill>
              </a:rPr>
              <a:t>Hänsel und Gretel </a:t>
            </a:r>
            <a:r>
              <a:rPr lang="de-DE" b="1" dirty="0" smtClean="0">
                <a:solidFill>
                  <a:srgbClr val="2C3962"/>
                </a:solidFill>
              </a:rPr>
              <a:t>von E. Humperdinck, </a:t>
            </a:r>
            <a:r>
              <a:rPr lang="de-DE" b="1" dirty="0" err="1">
                <a:solidFill>
                  <a:srgbClr val="2C3962"/>
                </a:solidFill>
              </a:rPr>
              <a:t>Schönbrunner</a:t>
            </a:r>
            <a:r>
              <a:rPr lang="de-DE" b="1" dirty="0">
                <a:solidFill>
                  <a:srgbClr val="2C3962"/>
                </a:solidFill>
              </a:rPr>
              <a:t> </a:t>
            </a:r>
            <a:r>
              <a:rPr lang="de-DE" b="1" dirty="0" smtClean="0">
                <a:solidFill>
                  <a:srgbClr val="2C3962"/>
                </a:solidFill>
              </a:rPr>
              <a:t>Schlosstheater, 2016</a:t>
            </a:r>
            <a:endParaRPr lang="de-AT" b="1" dirty="0">
              <a:solidFill>
                <a:srgbClr val="2C39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23839" y="6185750"/>
            <a:ext cx="11833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</a:t>
            </a:r>
            <a:r>
              <a:rPr lang="de-AT" sz="900" dirty="0" err="1" smtClean="0">
                <a:solidFill>
                  <a:srgbClr val="2C3962"/>
                </a:solidFill>
                <a:latin typeface="Bodoni MT" pitchFamily="18" charset="0"/>
              </a:rPr>
              <a:t>Unbezeichnet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pic>
        <p:nvPicPr>
          <p:cNvPr id="12" name="Grafik 11" descr="G:\NolzPatricia\Orest%20_c-stp_web-153-_G5A2906.jpg"/>
          <p:cNvPicPr/>
          <p:nvPr/>
        </p:nvPicPr>
        <p:blipFill rotWithShape="1">
          <a:blip r:embed="rId2"/>
          <a:srcRect l="16476"/>
          <a:stretch/>
        </p:blipFill>
        <p:spPr bwMode="auto">
          <a:xfrm>
            <a:off x="775855" y="1014123"/>
            <a:ext cx="5061664" cy="393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00250" y="5469741"/>
            <a:ext cx="8178731" cy="7160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AT" sz="2500" dirty="0" smtClean="0">
                <a:solidFill>
                  <a:srgbClr val="2C3962"/>
                </a:solidFill>
              </a:rPr>
              <a:t>     </a:t>
            </a:r>
            <a:r>
              <a:rPr lang="de-AT" b="1" dirty="0" smtClean="0">
                <a:solidFill>
                  <a:srgbClr val="2C3962"/>
                </a:solidFill>
              </a:rPr>
              <a:t>Als </a:t>
            </a:r>
            <a:r>
              <a:rPr lang="en-US" b="1" dirty="0" err="1" smtClean="0">
                <a:solidFill>
                  <a:srgbClr val="2C3962"/>
                </a:solidFill>
              </a:rPr>
              <a:t>Oreste</a:t>
            </a:r>
            <a:r>
              <a:rPr lang="en-US" b="1" dirty="0" smtClean="0">
                <a:solidFill>
                  <a:srgbClr val="2C3962"/>
                </a:solidFill>
              </a:rPr>
              <a:t> in </a:t>
            </a:r>
            <a:r>
              <a:rPr lang="en-US" b="1" dirty="0" err="1">
                <a:solidFill>
                  <a:srgbClr val="2C3962"/>
                </a:solidFill>
              </a:rPr>
              <a:t>gleichnamiger</a:t>
            </a:r>
            <a:r>
              <a:rPr lang="en-US" b="1" dirty="0">
                <a:solidFill>
                  <a:srgbClr val="2C3962"/>
                </a:solidFill>
              </a:rPr>
              <a:t> </a:t>
            </a:r>
            <a:r>
              <a:rPr lang="en-US" b="1" dirty="0" err="1">
                <a:solidFill>
                  <a:srgbClr val="2C3962"/>
                </a:solidFill>
              </a:rPr>
              <a:t>Oper</a:t>
            </a:r>
            <a:r>
              <a:rPr lang="en-US" b="1" dirty="0">
                <a:solidFill>
                  <a:srgbClr val="2C3962"/>
                </a:solidFill>
              </a:rPr>
              <a:t> </a:t>
            </a:r>
            <a:r>
              <a:rPr lang="en-US" b="1" dirty="0" smtClean="0">
                <a:solidFill>
                  <a:srgbClr val="2C3962"/>
                </a:solidFill>
              </a:rPr>
              <a:t>von G. F. </a:t>
            </a:r>
            <a:r>
              <a:rPr lang="en-US" b="1" dirty="0" err="1" smtClean="0">
                <a:solidFill>
                  <a:srgbClr val="2C3962"/>
                </a:solidFill>
              </a:rPr>
              <a:t>Händel</a:t>
            </a:r>
            <a:r>
              <a:rPr lang="en-US" b="1" dirty="0" smtClean="0">
                <a:solidFill>
                  <a:srgbClr val="2C3962"/>
                </a:solidFill>
              </a:rPr>
              <a:t>, 2018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5" name="Grafik 4" descr="G:\NolzPatricia\Orest%20_c-stp_web-146-_G5A2838.jpg"/>
          <p:cNvPicPr/>
          <p:nvPr/>
        </p:nvPicPr>
        <p:blipFill rotWithShape="1">
          <a:blip r:embed="rId3"/>
          <a:srcRect l="32892" t="3947" r="15817"/>
          <a:stretch/>
        </p:blipFill>
        <p:spPr bwMode="auto">
          <a:xfrm>
            <a:off x="4752109" y="649332"/>
            <a:ext cx="3609108" cy="466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68082" y="6205228"/>
            <a:ext cx="11673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900" dirty="0" smtClean="0">
                <a:solidFill>
                  <a:srgbClr val="2C3962"/>
                </a:solidFill>
                <a:latin typeface="Bodoni MT" panose="02070603080606020203" pitchFamily="18" charset="0"/>
              </a:rPr>
              <a:t>Foto: R. </a:t>
            </a:r>
            <a:r>
              <a:rPr lang="de-DE" sz="900" dirty="0" err="1" smtClean="0">
                <a:solidFill>
                  <a:srgbClr val="2C3962"/>
                </a:solidFill>
                <a:latin typeface="Bodoni MT" panose="02070603080606020203" pitchFamily="18" charset="0"/>
              </a:rPr>
              <a:t>Ferrigato</a:t>
            </a:r>
            <a:r>
              <a:rPr lang="de-DE" sz="900" dirty="0" smtClean="0">
                <a:solidFill>
                  <a:srgbClr val="2C3962"/>
                </a:solidFill>
                <a:latin typeface="Bodoni MT" panose="02070603080606020203" pitchFamily="18" charset="0"/>
              </a:rPr>
              <a:t> </a:t>
            </a:r>
            <a:r>
              <a:rPr lang="en-US" sz="900" dirty="0" smtClean="0">
                <a:solidFill>
                  <a:srgbClr val="2C3962"/>
                </a:solidFill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Bodoni MT" panose="02070603080606020203" pitchFamily="18" charset="0"/>
              </a:rPr>
              <a:t> </a:t>
            </a:r>
            <a:endParaRPr lang="de-AT" sz="900" spc="1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68082" y="5064316"/>
            <a:ext cx="7700063" cy="11409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2C3962"/>
                </a:solidFill>
              </a:rPr>
              <a:t>A</a:t>
            </a:r>
            <a:r>
              <a:rPr lang="en-US" b="1" dirty="0" err="1" smtClean="0">
                <a:solidFill>
                  <a:srgbClr val="2C3962"/>
                </a:solidFill>
              </a:rPr>
              <a:t>ls</a:t>
            </a:r>
            <a:r>
              <a:rPr lang="en-US" b="1" dirty="0" smtClean="0">
                <a:solidFill>
                  <a:srgbClr val="2C3962"/>
                </a:solidFill>
              </a:rPr>
              <a:t> </a:t>
            </a:r>
            <a:r>
              <a:rPr lang="en-US" b="1" dirty="0" err="1">
                <a:solidFill>
                  <a:srgbClr val="2C3962"/>
                </a:solidFill>
              </a:rPr>
              <a:t>Prinz</a:t>
            </a:r>
            <a:r>
              <a:rPr lang="en-US" b="1" dirty="0">
                <a:solidFill>
                  <a:srgbClr val="2C3962"/>
                </a:solidFill>
              </a:rPr>
              <a:t> </a:t>
            </a:r>
            <a:r>
              <a:rPr lang="en-US" b="1" dirty="0" smtClean="0">
                <a:solidFill>
                  <a:srgbClr val="2C3962"/>
                </a:solidFill>
              </a:rPr>
              <a:t>Orlofsky in </a:t>
            </a:r>
            <a:r>
              <a:rPr lang="en-US" b="1" i="1" dirty="0" smtClean="0">
                <a:solidFill>
                  <a:srgbClr val="2C3962"/>
                </a:solidFill>
              </a:rPr>
              <a:t>Die </a:t>
            </a:r>
            <a:r>
              <a:rPr lang="en-US" b="1" i="1" dirty="0" err="1" smtClean="0">
                <a:solidFill>
                  <a:srgbClr val="2C3962"/>
                </a:solidFill>
              </a:rPr>
              <a:t>Fledermaus</a:t>
            </a:r>
            <a:r>
              <a:rPr lang="en-US" b="1" i="1" dirty="0" smtClean="0">
                <a:solidFill>
                  <a:srgbClr val="2C3962"/>
                </a:solidFill>
              </a:rPr>
              <a:t> </a:t>
            </a:r>
            <a:r>
              <a:rPr lang="en-US" b="1" dirty="0" smtClean="0">
                <a:solidFill>
                  <a:srgbClr val="2C3962"/>
                </a:solidFill>
              </a:rPr>
              <a:t>von J. Strauss,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2C3962"/>
                </a:solidFill>
              </a:rPr>
              <a:t>Herbsttage</a:t>
            </a:r>
            <a:r>
              <a:rPr lang="en-US" b="1" dirty="0" smtClean="0">
                <a:solidFill>
                  <a:srgbClr val="2C3962"/>
                </a:solidFill>
              </a:rPr>
              <a:t> </a:t>
            </a:r>
            <a:r>
              <a:rPr lang="en-US" b="1" dirty="0" err="1" smtClean="0">
                <a:solidFill>
                  <a:srgbClr val="2C3962"/>
                </a:solidFill>
              </a:rPr>
              <a:t>Blindenmarkt</a:t>
            </a:r>
            <a:r>
              <a:rPr lang="en-US" b="1" dirty="0" smtClean="0">
                <a:solidFill>
                  <a:srgbClr val="2C3962"/>
                </a:solidFill>
              </a:rPr>
              <a:t>, </a:t>
            </a:r>
            <a:r>
              <a:rPr lang="de-AT" b="1" dirty="0" smtClean="0">
                <a:solidFill>
                  <a:srgbClr val="2C3962"/>
                </a:solidFill>
              </a:rPr>
              <a:t>2019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7" name="Picture 4" descr="https://scontent.fvie1-1.fna.fbcdn.net/v/t1.0-9/96116512_4462885123737818_8002546669801439232_o.jpg?_nc_cat=107&amp;ccb=2&amp;_nc_sid=730e14&amp;_nc_ohc=4lVatR6EdQAAX9mZFa8&amp;_nc_oc=AQnQAJ9df5MgjgoIZMl_DYm26hfoDgsndgxV0G8laz2s0sxNPxfkAMSkeoDwOKgLrRI&amp;_nc_ht=scontent.fvie1-1.fna&amp;oh=67148d8b8a3d30b46a681ed5fbd73661&amp;oe=5FEF123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6" y="564111"/>
            <a:ext cx="6330529" cy="434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527964" y="2249814"/>
            <a:ext cx="308213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 err="1" smtClean="0">
                <a:solidFill>
                  <a:srgbClr val="2C3962"/>
                </a:solidFill>
                <a:latin typeface="+mj-lt"/>
              </a:rPr>
              <a:t>Als</a:t>
            </a:r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 </a:t>
            </a:r>
            <a:r>
              <a:rPr lang="it-IT" sz="2600" b="1" dirty="0" err="1" smtClean="0">
                <a:solidFill>
                  <a:srgbClr val="2C3962"/>
                </a:solidFill>
                <a:latin typeface="+mj-lt"/>
              </a:rPr>
              <a:t>Gewinnerin</a:t>
            </a:r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 </a:t>
            </a:r>
          </a:p>
          <a:p>
            <a:r>
              <a:rPr lang="it-IT" sz="2600" b="1" dirty="0" err="1" smtClean="0">
                <a:solidFill>
                  <a:srgbClr val="2C3962"/>
                </a:solidFill>
                <a:latin typeface="+mj-lt"/>
              </a:rPr>
              <a:t>des</a:t>
            </a:r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 </a:t>
            </a:r>
            <a:r>
              <a:rPr lang="it-IT" sz="2600" b="1" dirty="0" err="1" smtClean="0">
                <a:solidFill>
                  <a:srgbClr val="2C3962"/>
                </a:solidFill>
                <a:latin typeface="+mj-lt"/>
              </a:rPr>
              <a:t>Casinos</a:t>
            </a:r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 </a:t>
            </a:r>
            <a:r>
              <a:rPr lang="it-IT" sz="2600" b="1" dirty="0">
                <a:solidFill>
                  <a:srgbClr val="2C3962"/>
                </a:solidFill>
                <a:latin typeface="+mj-lt"/>
              </a:rPr>
              <a:t>Austria </a:t>
            </a:r>
            <a:endParaRPr lang="it-IT" sz="2600" b="1" dirty="0" smtClean="0">
              <a:solidFill>
                <a:srgbClr val="2C3962"/>
              </a:solidFill>
              <a:latin typeface="+mj-lt"/>
            </a:endParaRPr>
          </a:p>
          <a:p>
            <a:r>
              <a:rPr lang="it-IT" sz="2600" b="1" dirty="0" err="1" smtClean="0">
                <a:solidFill>
                  <a:srgbClr val="2C3962"/>
                </a:solidFill>
                <a:latin typeface="+mj-lt"/>
              </a:rPr>
              <a:t>Rising</a:t>
            </a:r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 </a:t>
            </a:r>
            <a:r>
              <a:rPr lang="it-IT" sz="2600" b="1" dirty="0">
                <a:solidFill>
                  <a:srgbClr val="2C3962"/>
                </a:solidFill>
                <a:latin typeface="+mj-lt"/>
              </a:rPr>
              <a:t>Star </a:t>
            </a:r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Awards </a:t>
            </a:r>
          </a:p>
          <a:p>
            <a:r>
              <a:rPr lang="it-IT" sz="2600" b="1" dirty="0" smtClean="0">
                <a:solidFill>
                  <a:srgbClr val="2C3962"/>
                </a:solidFill>
                <a:latin typeface="+mj-lt"/>
              </a:rPr>
              <a:t>2019</a:t>
            </a:r>
          </a:p>
          <a:p>
            <a:endParaRPr lang="it-IT" sz="500" b="1" dirty="0" smtClean="0">
              <a:solidFill>
                <a:srgbClr val="2C3962"/>
              </a:solidFill>
              <a:latin typeface="+mj-lt"/>
            </a:endParaRPr>
          </a:p>
          <a:p>
            <a:pPr algn="ctr"/>
            <a:endParaRPr lang="de-AT" sz="3000" b="1" spc="10" dirty="0">
              <a:solidFill>
                <a:srgbClr val="2C3962"/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345356" y="6227065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900" dirty="0" smtClean="0">
                <a:solidFill>
                  <a:srgbClr val="1E2742"/>
                </a:solidFill>
                <a:latin typeface="Bodoni MT" pitchFamily="18" charset="0"/>
              </a:rPr>
              <a:t>Foto: </a:t>
            </a:r>
            <a:r>
              <a:rPr lang="de-AT" sz="900" dirty="0" err="1" smtClean="0">
                <a:solidFill>
                  <a:srgbClr val="1E2742"/>
                </a:solidFill>
                <a:latin typeface="Bodoni MT" pitchFamily="18" charset="0"/>
              </a:rPr>
              <a:t>Unbezeichnet</a:t>
            </a:r>
            <a:endParaRPr lang="de-AT" sz="900" dirty="0">
              <a:solidFill>
                <a:srgbClr val="1E2742"/>
              </a:solidFill>
              <a:latin typeface="Bodoni MT" pitchFamily="18" charset="0"/>
            </a:endParaRPr>
          </a:p>
        </p:txBody>
      </p:sp>
      <p:pic>
        <p:nvPicPr>
          <p:cNvPr id="15364" name="Picture 4" descr="CARSA 2019 – Casinos Austria Rising Star Award – mdw-Magaz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4287"/>
          <a:stretch>
            <a:fillRect/>
          </a:stretch>
        </p:blipFill>
        <p:spPr bwMode="auto">
          <a:xfrm>
            <a:off x="682388" y="667056"/>
            <a:ext cx="4243723" cy="544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59557" y="6208271"/>
            <a:ext cx="11528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ell MT" pitchFamily="18" charset="0"/>
              </a:rPr>
              <a:t>Foto:</a:t>
            </a:r>
            <a:r>
              <a:rPr lang="de-DE" sz="900" dirty="0" smtClean="0">
                <a:solidFill>
                  <a:srgbClr val="2C3962"/>
                </a:solidFill>
                <a:latin typeface="Bell MT" pitchFamily="18" charset="0"/>
              </a:rPr>
              <a:t> © APA/Schell</a:t>
            </a:r>
            <a:endParaRPr lang="de-AT" sz="900" dirty="0">
              <a:solidFill>
                <a:srgbClr val="2C3962"/>
              </a:solidFill>
              <a:latin typeface="Bell MT" pitchFamily="18" charset="0"/>
            </a:endParaRPr>
          </a:p>
        </p:txBody>
      </p:sp>
      <p:pic>
        <p:nvPicPr>
          <p:cNvPr id="6" name="Grafik 5" descr="Mozarts &quot;Figaro&quot; von Dorfer und Sokolova als TV-Premiere">
            <a:hlinkClick r:id="rId2" tgtFrame="&quot;_blank&quot;"/>
          </p:cNvPr>
          <p:cNvPicPr/>
          <p:nvPr/>
        </p:nvPicPr>
        <p:blipFill rotWithShape="1">
          <a:blip r:embed="rId3"/>
          <a:srcRect l="13176" t="26158" r="21942"/>
          <a:stretch/>
        </p:blipFill>
        <p:spPr bwMode="auto">
          <a:xfrm>
            <a:off x="559557" y="594798"/>
            <a:ext cx="5386108" cy="424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00250" y="5182256"/>
            <a:ext cx="8234149" cy="11354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-AT" sz="2500" b="1" dirty="0" smtClean="0">
                <a:solidFill>
                  <a:srgbClr val="2C3962"/>
                </a:solidFill>
              </a:rPr>
              <a:t>     </a:t>
            </a:r>
            <a:r>
              <a:rPr lang="de-AT" b="1" dirty="0" smtClean="0">
                <a:solidFill>
                  <a:srgbClr val="2C3962"/>
                </a:solidFill>
              </a:rPr>
              <a:t>Als </a:t>
            </a:r>
            <a:r>
              <a:rPr lang="de-AT" b="1" dirty="0" err="1" smtClean="0">
                <a:solidFill>
                  <a:srgbClr val="2C3962"/>
                </a:solidFill>
              </a:rPr>
              <a:t>Cherubino</a:t>
            </a:r>
            <a:r>
              <a:rPr lang="de-AT" b="1" dirty="0" smtClean="0">
                <a:solidFill>
                  <a:srgbClr val="2C3962"/>
                </a:solidFill>
              </a:rPr>
              <a:t> in </a:t>
            </a:r>
            <a:r>
              <a:rPr lang="de-AT" b="1" i="1" dirty="0" smtClean="0">
                <a:solidFill>
                  <a:srgbClr val="2C3962"/>
                </a:solidFill>
              </a:rPr>
              <a:t>Le </a:t>
            </a:r>
            <a:r>
              <a:rPr lang="de-AT" b="1" i="1" dirty="0" err="1" smtClean="0">
                <a:solidFill>
                  <a:srgbClr val="2C3962"/>
                </a:solidFill>
              </a:rPr>
              <a:t>nozze</a:t>
            </a:r>
            <a:r>
              <a:rPr lang="de-AT" b="1" i="1" dirty="0" smtClean="0">
                <a:solidFill>
                  <a:srgbClr val="2C3962"/>
                </a:solidFill>
              </a:rPr>
              <a:t> di Figaro</a:t>
            </a:r>
            <a:r>
              <a:rPr lang="de-AT" b="1" dirty="0">
                <a:solidFill>
                  <a:srgbClr val="2C3962"/>
                </a:solidFill>
              </a:rPr>
              <a:t> </a:t>
            </a:r>
            <a:r>
              <a:rPr lang="de-AT" b="1" dirty="0" smtClean="0">
                <a:solidFill>
                  <a:srgbClr val="2C3962"/>
                </a:solidFill>
              </a:rPr>
              <a:t>von W. A. Mozart, </a:t>
            </a:r>
          </a:p>
          <a:p>
            <a:pPr>
              <a:spcBef>
                <a:spcPts val="0"/>
              </a:spcBef>
              <a:buNone/>
            </a:pPr>
            <a:r>
              <a:rPr lang="de-AT" b="1" dirty="0" smtClean="0">
                <a:solidFill>
                  <a:srgbClr val="2C3962"/>
                </a:solidFill>
              </a:rPr>
              <a:t>     Theater an der Wien, 2020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8" name="Picture 2" descr="C:\Users\Deutsch\Pictures\20201202_195952.png"/>
          <p:cNvPicPr>
            <a:picLocks noChangeAspect="1" noChangeArrowheads="1"/>
          </p:cNvPicPr>
          <p:nvPr/>
        </p:nvPicPr>
        <p:blipFill rotWithShape="1">
          <a:blip r:embed="rId4">
            <a:lum bright="5000"/>
          </a:blip>
          <a:srcRect l="25791" t="15463" r="6124"/>
          <a:stretch/>
        </p:blipFill>
        <p:spPr bwMode="auto">
          <a:xfrm rot="164944">
            <a:off x="5401696" y="1491789"/>
            <a:ext cx="3075708" cy="245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3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076777" y="6208271"/>
            <a:ext cx="13452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900" dirty="0" smtClean="0">
                <a:solidFill>
                  <a:srgbClr val="2C3962"/>
                </a:solidFill>
                <a:latin typeface="Bodoni MT" pitchFamily="18" charset="0"/>
              </a:rPr>
              <a:t>Foto: </a:t>
            </a:r>
            <a:r>
              <a:rPr lang="de-DE" sz="900" dirty="0" smtClean="0">
                <a:solidFill>
                  <a:srgbClr val="2C3962"/>
                </a:solidFill>
                <a:latin typeface="Bell MT" pitchFamily="18" charset="0"/>
              </a:rPr>
              <a:t>© </a:t>
            </a:r>
            <a:r>
              <a:rPr lang="de-DE" sz="900" dirty="0" err="1" smtClean="0">
                <a:solidFill>
                  <a:srgbClr val="2C3962"/>
                </a:solidFill>
                <a:latin typeface="Bell MT" pitchFamily="18" charset="0"/>
              </a:rPr>
              <a:t>Wr</a:t>
            </a:r>
            <a:r>
              <a:rPr lang="de-DE" sz="900" dirty="0" smtClean="0">
                <a:solidFill>
                  <a:srgbClr val="2C3962"/>
                </a:solidFill>
                <a:latin typeface="Bell MT" pitchFamily="18" charset="0"/>
              </a:rPr>
              <a:t>. Staatsoper</a:t>
            </a:r>
            <a:endParaRPr lang="de-AT" sz="900" dirty="0">
              <a:solidFill>
                <a:srgbClr val="2C3962"/>
              </a:solidFill>
              <a:latin typeface="Bodoni MT" pitchFamily="18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443389" y="1900150"/>
            <a:ext cx="3266776" cy="29925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2C3962"/>
                </a:solidFill>
              </a:rPr>
              <a:t>Als</a:t>
            </a:r>
            <a:r>
              <a:rPr lang="en-US" b="1" dirty="0" smtClean="0">
                <a:solidFill>
                  <a:srgbClr val="2C3962"/>
                </a:solidFill>
              </a:rPr>
              <a:t> Rosina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2C3962"/>
                </a:solidFill>
              </a:rPr>
              <a:t>in </a:t>
            </a:r>
            <a:r>
              <a:rPr lang="de-DE" b="1" i="1" dirty="0" smtClean="0">
                <a:solidFill>
                  <a:srgbClr val="2C3962"/>
                </a:solidFill>
              </a:rPr>
              <a:t>Barbiers </a:t>
            </a:r>
            <a:r>
              <a:rPr lang="de-DE" b="1" i="1" dirty="0">
                <a:solidFill>
                  <a:srgbClr val="2C3962"/>
                </a:solidFill>
              </a:rPr>
              <a:t>für </a:t>
            </a:r>
            <a:r>
              <a:rPr lang="de-DE" b="1" i="1" dirty="0" smtClean="0">
                <a:solidFill>
                  <a:srgbClr val="2C3962"/>
                </a:solidFill>
              </a:rPr>
              <a:t>Kinder</a:t>
            </a:r>
            <a:r>
              <a:rPr lang="de-DE" b="1" dirty="0" smtClean="0">
                <a:solidFill>
                  <a:srgbClr val="2C3962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2C3962"/>
                </a:solidFill>
              </a:rPr>
              <a:t>v</a:t>
            </a:r>
            <a:r>
              <a:rPr lang="en-US" b="1" dirty="0" smtClean="0">
                <a:solidFill>
                  <a:srgbClr val="2C3962"/>
                </a:solidFill>
              </a:rPr>
              <a:t>on G. Rossini,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2C3962"/>
                </a:solidFill>
              </a:rPr>
              <a:t>Kinderopern-Fassung</a:t>
            </a:r>
            <a:r>
              <a:rPr lang="en-US" b="1" dirty="0">
                <a:solidFill>
                  <a:srgbClr val="2C3962"/>
                </a:solidFill>
              </a:rPr>
              <a:t>: </a:t>
            </a:r>
            <a:endParaRPr lang="en-US" b="1" dirty="0" smtClean="0">
              <a:solidFill>
                <a:srgbClr val="2C396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2C3962"/>
                </a:solidFill>
              </a:rPr>
              <a:t>A. </a:t>
            </a:r>
            <a:r>
              <a:rPr lang="en-US" b="1" dirty="0" err="1" smtClean="0">
                <a:solidFill>
                  <a:srgbClr val="2C3962"/>
                </a:solidFill>
              </a:rPr>
              <a:t>Krampe</a:t>
            </a:r>
            <a:r>
              <a:rPr lang="en-US" b="1" dirty="0" smtClean="0">
                <a:solidFill>
                  <a:srgbClr val="2C3962"/>
                </a:solidFill>
              </a:rPr>
              <a:t> </a:t>
            </a:r>
            <a:endParaRPr lang="en-US" sz="500" b="1" dirty="0" smtClean="0">
              <a:solidFill>
                <a:srgbClr val="2C396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b="1" dirty="0" smtClean="0">
                <a:solidFill>
                  <a:srgbClr val="2C3962"/>
                </a:solidFill>
              </a:rPr>
              <a:t>Wiener Staatsoper,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AT" b="1" dirty="0" smtClean="0">
                <a:solidFill>
                  <a:srgbClr val="2C3962"/>
                </a:solidFill>
              </a:rPr>
              <a:t>Mai 2021</a:t>
            </a:r>
            <a:endParaRPr lang="de-AT" b="1" dirty="0">
              <a:solidFill>
                <a:srgbClr val="2C3962"/>
              </a:solidFill>
            </a:endParaRPr>
          </a:p>
        </p:txBody>
      </p:sp>
      <p:pic>
        <p:nvPicPr>
          <p:cNvPr id="6" name="Grafik 5" descr="Ist möglicherweise ein Bild von 2 Personen und Personen, die steh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7142"/>
          <a:stretch/>
        </p:blipFill>
        <p:spPr bwMode="auto">
          <a:xfrm>
            <a:off x="664048" y="836702"/>
            <a:ext cx="4478357" cy="526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5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lar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Elare.thmx</Template>
  <TotalTime>0</TotalTime>
  <Words>365</Words>
  <Application>Microsoft Office PowerPoint</Application>
  <PresentationFormat>Bildschirmpräsentation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Apple Chancery</vt:lpstr>
      <vt:lpstr>Arial</vt:lpstr>
      <vt:lpstr>Batang</vt:lpstr>
      <vt:lpstr>Bell MT</vt:lpstr>
      <vt:lpstr>Bodoni MT</vt:lpstr>
      <vt:lpstr>Bodoni MT Black</vt:lpstr>
      <vt:lpstr>Goudy Old Style</vt:lpstr>
      <vt:lpstr>Impact</vt:lpstr>
      <vt:lpstr>Monotype Corsiva</vt:lpstr>
      <vt:lpstr>Rockwell</vt:lpstr>
      <vt:lpstr>Elare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Klavierbegleitung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Junge Schubertiad</dc:title>
  <dc:creator>Werner</dc:creator>
  <cp:lastModifiedBy>Office</cp:lastModifiedBy>
  <cp:revision>529</cp:revision>
  <dcterms:created xsi:type="dcterms:W3CDTF">2018-04-02T16:30:04Z</dcterms:created>
  <dcterms:modified xsi:type="dcterms:W3CDTF">2021-06-04T15:37:59Z</dcterms:modified>
</cp:coreProperties>
</file>